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2" r:id="rId2"/>
    <p:sldId id="336" r:id="rId3"/>
    <p:sldId id="276" r:id="rId4"/>
    <p:sldId id="279" r:id="rId5"/>
    <p:sldId id="347" r:id="rId6"/>
    <p:sldId id="348" r:id="rId7"/>
    <p:sldId id="349" r:id="rId8"/>
    <p:sldId id="351" r:id="rId9"/>
    <p:sldId id="269" r:id="rId10"/>
    <p:sldId id="350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5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../media/image13.png"/><Relationship Id="rId12" Type="http://schemas.openxmlformats.org/officeDocument/2006/relationships/image" Target="NUL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671081" y="1575963"/>
            <a:ext cx="1618183" cy="4206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68942" y="1592925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1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EE0068-423C-4185-9E3F-DEA6534454E1}"/>
                  </a:ext>
                </a:extLst>
              </p:cNvPr>
              <p:cNvSpPr txBox="1"/>
              <p:nvPr/>
            </p:nvSpPr>
            <p:spPr>
              <a:xfrm>
                <a:off x="272716" y="320842"/>
                <a:ext cx="12055642" cy="6176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Translations keep coming back…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Make sure you are reviewing these periodically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Once you understand how translations work for a simple function family, the same applies to more complex function types!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Translations for Rational Functions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Inverse variation functions are an example of scaling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Generic 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the horizontal shift (subtracting moves right, adding moves left)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vertical shift (adding moves up, subtracting moves down)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Horizontal asymptote: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Vertical asymptote: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Shifts the “center” of the hyperbola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Khan Academy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I’m not recommending the Khan Academy videos for this stuff, he covers things we are not…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EE0068-423C-4185-9E3F-DEA653445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16" y="320842"/>
                <a:ext cx="12055642" cy="6176050"/>
              </a:xfrm>
              <a:prstGeom prst="rect">
                <a:avLst/>
              </a:prstGeom>
              <a:blipFill>
                <a:blip r:embed="rId2"/>
                <a:stretch>
                  <a:fillRect l="-556" t="-592" b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28E44B0-B44B-4EFC-84BE-5E0C84277B7E}"/>
                  </a:ext>
                </a:extLst>
              </p:cNvPr>
              <p:cNvSpPr/>
              <p:nvPr/>
            </p:nvSpPr>
            <p:spPr>
              <a:xfrm>
                <a:off x="5462568" y="2642755"/>
                <a:ext cx="48763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…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(the constant of variation) is the scaling factor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28E44B0-B44B-4EFC-84BE-5E0C84277B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568" y="2642755"/>
                <a:ext cx="4876335" cy="369332"/>
              </a:xfrm>
              <a:prstGeom prst="rect">
                <a:avLst/>
              </a:prstGeom>
              <a:blipFill>
                <a:blip r:embed="rId3"/>
                <a:stretch>
                  <a:fillRect l="-1000" t="-10000" r="-37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2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370, #11-24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7.2b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Graphing Translated Rational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how translations apply to rational functions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translated </a:t>
            </a:r>
            <a:r>
              <a:rPr lang="en-US"/>
              <a:t>rational functions</a:t>
            </a: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689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function, p. 366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Transformations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Horizontal and vertical shifts (translation)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Horizontal and vertical scales (stretches and shrinks)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Reflections over an axis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E3314-A955-451F-AD3C-97A598D8A1F2}"/>
              </a:ext>
            </a:extLst>
          </p:cNvPr>
          <p:cNvSpPr txBox="1"/>
          <p:nvPr/>
        </p:nvSpPr>
        <p:spPr>
          <a:xfrm>
            <a:off x="904775" y="415428"/>
            <a:ext cx="990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 of Transformations of Functions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CC00BD-2BA9-4F32-8B47-93393ACA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78" y="1003769"/>
            <a:ext cx="7867994" cy="55766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4E6C76-ADEB-41A1-B2DB-769D17760978}"/>
              </a:ext>
            </a:extLst>
          </p:cNvPr>
          <p:cNvSpPr txBox="1"/>
          <p:nvPr/>
        </p:nvSpPr>
        <p:spPr>
          <a:xfrm>
            <a:off x="9425477" y="1858216"/>
            <a:ext cx="2378768" cy="175432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Take a few minutes to review this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D7DD7-1757-4744-BC57-D4D3D2911ECD}"/>
              </a:ext>
            </a:extLst>
          </p:cNvPr>
          <p:cNvSpPr txBox="1"/>
          <p:nvPr/>
        </p:nvSpPr>
        <p:spPr>
          <a:xfrm>
            <a:off x="104426" y="3818282"/>
            <a:ext cx="1153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called </a:t>
            </a:r>
          </a:p>
          <a:p>
            <a:r>
              <a:rPr lang="en-US" dirty="0"/>
              <a:t>Horizontal Scale</a:t>
            </a:r>
          </a:p>
          <a:p>
            <a:r>
              <a:rPr lang="en-US" dirty="0"/>
              <a:t>and Vertical Scale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C6811483-B94E-470A-A6D2-AE10B19960A7}"/>
              </a:ext>
            </a:extLst>
          </p:cNvPr>
          <p:cNvSpPr/>
          <p:nvPr/>
        </p:nvSpPr>
        <p:spPr>
          <a:xfrm>
            <a:off x="904775" y="3726842"/>
            <a:ext cx="683995" cy="22416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/>
              <p:nvPr/>
            </p:nvSpPr>
            <p:spPr>
              <a:xfrm>
                <a:off x="342900" y="480060"/>
                <a:ext cx="11578590" cy="6032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Let’s go back and look at inverse variation functions…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Consider our example from yesterday: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r>
                  <a:rPr lang="en-US" i="1" dirty="0"/>
                  <a:t>Have any transformations been applied to it (when compared to its parent function)?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Hint: rewrite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showing the exponent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transformation is the 4 (the constant of variation) applying?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being scaled vertically (a vertical stretch) by a factor of 4.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i="1" dirty="0"/>
                  <a:t>Let’s compare the graph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i="1" dirty="0"/>
                  <a:t> to its parent function to see what the scale looks like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Here you can see the </a:t>
                </a:r>
                <a:r>
                  <a:rPr lang="en-US" b="1" dirty="0">
                    <a:solidFill>
                      <a:schemeClr val="accent1"/>
                    </a:solidFill>
                  </a:rPr>
                  <a:t>parent</a:t>
                </a:r>
                <a:r>
                  <a:rPr lang="en-US" dirty="0"/>
                  <a:t> in blue and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in red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You can see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pulled out and away from the parent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It is “stretched” away from the “center” of the hyperbola (in this case the origin)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do you think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would look like, where the scaling factor (shrink)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You can see it in </a:t>
                </a:r>
                <a:r>
                  <a:rPr lang="en-US" b="1" dirty="0">
                    <a:solidFill>
                      <a:schemeClr val="accent6"/>
                    </a:solidFill>
                  </a:rPr>
                  <a:t>green</a:t>
                </a:r>
                <a:r>
                  <a:rPr lang="en-US" dirty="0"/>
                  <a:t> …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480060"/>
                <a:ext cx="11578590" cy="6032998"/>
              </a:xfrm>
              <a:prstGeom prst="rect">
                <a:avLst/>
              </a:prstGeom>
              <a:blipFill>
                <a:blip r:embed="rId2"/>
                <a:stretch>
                  <a:fillRect l="-526" t="-607" b="-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F1EBD1-96EA-41A3-B12D-0DA54299CDA1}"/>
                  </a:ext>
                </a:extLst>
              </p:cNvPr>
              <p:cNvSpPr/>
              <p:nvPr/>
            </p:nvSpPr>
            <p:spPr>
              <a:xfrm>
                <a:off x="6834226" y="3036808"/>
                <a:ext cx="1709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It is scaling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F1EBD1-96EA-41A3-B12D-0DA54299CD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226" y="3036808"/>
                <a:ext cx="1709699" cy="369332"/>
              </a:xfrm>
              <a:prstGeom prst="rect">
                <a:avLst/>
              </a:prstGeom>
              <a:blipFill>
                <a:blip r:embed="rId3"/>
                <a:stretch>
                  <a:fillRect l="-28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1D16518-8E11-420E-8FC5-F6DB8E730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696" y="3992192"/>
            <a:ext cx="2380809" cy="2385748"/>
          </a:xfrm>
          <a:prstGeom prst="rect">
            <a:avLst/>
          </a:prstGeom>
        </p:spPr>
      </p:pic>
      <p:sp>
        <p:nvSpPr>
          <p:cNvPr id="6" name="Freeform 17">
            <a:extLst>
              <a:ext uri="{FF2B5EF4-FFF2-40B4-BE49-F238E27FC236}">
                <a16:creationId xmlns:a16="http://schemas.microsoft.com/office/drawing/2014/main" id="{4CC855DC-B726-43E4-8EAC-83F21DC337E6}"/>
              </a:ext>
            </a:extLst>
          </p:cNvPr>
          <p:cNvSpPr/>
          <p:nvPr/>
        </p:nvSpPr>
        <p:spPr>
          <a:xfrm rot="10800000">
            <a:off x="8880419" y="5224724"/>
            <a:ext cx="1138238" cy="1153215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4">
            <a:extLst>
              <a:ext uri="{FF2B5EF4-FFF2-40B4-BE49-F238E27FC236}">
                <a16:creationId xmlns:a16="http://schemas.microsoft.com/office/drawing/2014/main" id="{1BE94E4E-2B9F-490E-9F23-BEF76BDD06F9}"/>
              </a:ext>
            </a:extLst>
          </p:cNvPr>
          <p:cNvSpPr/>
          <p:nvPr/>
        </p:nvSpPr>
        <p:spPr>
          <a:xfrm>
            <a:off x="10161269" y="4006874"/>
            <a:ext cx="1126235" cy="1124332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25">
            <a:extLst>
              <a:ext uri="{FF2B5EF4-FFF2-40B4-BE49-F238E27FC236}">
                <a16:creationId xmlns:a16="http://schemas.microsoft.com/office/drawing/2014/main" id="{0C8DD1F0-D596-43CD-86FF-88DC761BC349}"/>
              </a:ext>
            </a:extLst>
          </p:cNvPr>
          <p:cNvSpPr/>
          <p:nvPr/>
        </p:nvSpPr>
        <p:spPr>
          <a:xfrm>
            <a:off x="10274392" y="4006873"/>
            <a:ext cx="989885" cy="1003554"/>
          </a:xfrm>
          <a:custGeom>
            <a:avLst/>
            <a:gdLst>
              <a:gd name="connsiteX0" fmla="*/ 2547258 w 2547258"/>
              <a:gd name="connsiteY0" fmla="*/ 2565918 h 2565918"/>
              <a:gd name="connsiteX1" fmla="*/ 737119 w 2547258"/>
              <a:gd name="connsiteY1" fmla="*/ 1810139 h 2565918"/>
              <a:gd name="connsiteX2" fmla="*/ 0 w 2547258"/>
              <a:gd name="connsiteY2" fmla="*/ 0 h 2565918"/>
              <a:gd name="connsiteX3" fmla="*/ 0 w 2547258"/>
              <a:gd name="connsiteY3" fmla="*/ 0 h 256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8" h="2565918">
                <a:moveTo>
                  <a:pt x="2547258" y="2565918"/>
                </a:moveTo>
                <a:cubicBezTo>
                  <a:pt x="1854460" y="2401855"/>
                  <a:pt x="1161662" y="2237792"/>
                  <a:pt x="737119" y="1810139"/>
                </a:cubicBezTo>
                <a:cubicBezTo>
                  <a:pt x="312576" y="13824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ED1C24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26">
            <a:extLst>
              <a:ext uri="{FF2B5EF4-FFF2-40B4-BE49-F238E27FC236}">
                <a16:creationId xmlns:a16="http://schemas.microsoft.com/office/drawing/2014/main" id="{01B3B3D4-A28F-4AE3-AFE3-B6841CA18F8E}"/>
              </a:ext>
            </a:extLst>
          </p:cNvPr>
          <p:cNvSpPr/>
          <p:nvPr/>
        </p:nvSpPr>
        <p:spPr>
          <a:xfrm rot="10800000">
            <a:off x="8906696" y="5358499"/>
            <a:ext cx="995032" cy="1019439"/>
          </a:xfrm>
          <a:custGeom>
            <a:avLst/>
            <a:gdLst>
              <a:gd name="connsiteX0" fmla="*/ 2547258 w 2547258"/>
              <a:gd name="connsiteY0" fmla="*/ 2565918 h 2565918"/>
              <a:gd name="connsiteX1" fmla="*/ 737119 w 2547258"/>
              <a:gd name="connsiteY1" fmla="*/ 1810139 h 2565918"/>
              <a:gd name="connsiteX2" fmla="*/ 0 w 2547258"/>
              <a:gd name="connsiteY2" fmla="*/ 0 h 2565918"/>
              <a:gd name="connsiteX3" fmla="*/ 0 w 2547258"/>
              <a:gd name="connsiteY3" fmla="*/ 0 h 256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8" h="2565918">
                <a:moveTo>
                  <a:pt x="2547258" y="2565918"/>
                </a:moveTo>
                <a:cubicBezTo>
                  <a:pt x="1854460" y="2401855"/>
                  <a:pt x="1161662" y="2237792"/>
                  <a:pt x="737119" y="1810139"/>
                </a:cubicBezTo>
                <a:cubicBezTo>
                  <a:pt x="312576" y="13824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ED1C24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B85E1C-C7FA-49D9-8243-3D8641D6FCE3}"/>
              </a:ext>
            </a:extLst>
          </p:cNvPr>
          <p:cNvSpPr txBox="1"/>
          <p:nvPr/>
        </p:nvSpPr>
        <p:spPr>
          <a:xfrm>
            <a:off x="10742899" y="4197643"/>
            <a:ext cx="261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FED699-F408-43D2-84C6-FAA4285987A1}"/>
              </a:ext>
            </a:extLst>
          </p:cNvPr>
          <p:cNvSpPr/>
          <p:nvPr/>
        </p:nvSpPr>
        <p:spPr>
          <a:xfrm>
            <a:off x="9800625" y="6091998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882763-14F1-4431-A2FE-E1DFF563E8C1}"/>
              </a:ext>
            </a:extLst>
          </p:cNvPr>
          <p:cNvSpPr/>
          <p:nvPr/>
        </p:nvSpPr>
        <p:spPr>
          <a:xfrm>
            <a:off x="9340300" y="5459831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B01249-03EC-4904-82C6-911715667B41}"/>
              </a:ext>
            </a:extLst>
          </p:cNvPr>
          <p:cNvSpPr/>
          <p:nvPr/>
        </p:nvSpPr>
        <p:spPr>
          <a:xfrm>
            <a:off x="9576987" y="5622264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48B4EA1-44BC-4560-9039-71CCBE581C0B}"/>
              </a:ext>
            </a:extLst>
          </p:cNvPr>
          <p:cNvSpPr/>
          <p:nvPr/>
        </p:nvSpPr>
        <p:spPr>
          <a:xfrm>
            <a:off x="10297859" y="4197643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CDFC0F-4E81-4AFB-AC7E-6CAA9A49FC2B}"/>
              </a:ext>
            </a:extLst>
          </p:cNvPr>
          <p:cNvSpPr/>
          <p:nvPr/>
        </p:nvSpPr>
        <p:spPr>
          <a:xfrm>
            <a:off x="10768355" y="4835479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D44A709-6FEF-49C7-A7B5-7EE38357FBF8}"/>
              </a:ext>
            </a:extLst>
          </p:cNvPr>
          <p:cNvSpPr/>
          <p:nvPr/>
        </p:nvSpPr>
        <p:spPr>
          <a:xfrm>
            <a:off x="10520893" y="4665541"/>
            <a:ext cx="82296" cy="82296"/>
          </a:xfrm>
          <a:prstGeom prst="ellipse">
            <a:avLst/>
          </a:prstGeom>
          <a:solidFill>
            <a:srgbClr val="ED1C2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F12C9FFD-06F6-4A9F-BF20-7F4A6BBC222A}"/>
              </a:ext>
            </a:extLst>
          </p:cNvPr>
          <p:cNvSpPr/>
          <p:nvPr/>
        </p:nvSpPr>
        <p:spPr>
          <a:xfrm>
            <a:off x="10127911" y="4285623"/>
            <a:ext cx="777742" cy="870774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chemeClr val="accent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4">
            <a:extLst>
              <a:ext uri="{FF2B5EF4-FFF2-40B4-BE49-F238E27FC236}">
                <a16:creationId xmlns:a16="http://schemas.microsoft.com/office/drawing/2014/main" id="{8C6462E3-4F5E-4523-8114-E4324C6F87C6}"/>
              </a:ext>
            </a:extLst>
          </p:cNvPr>
          <p:cNvSpPr/>
          <p:nvPr/>
        </p:nvSpPr>
        <p:spPr>
          <a:xfrm rot="10800000">
            <a:off x="9279456" y="5221167"/>
            <a:ext cx="777742" cy="870774"/>
          </a:xfrm>
          <a:custGeom>
            <a:avLst/>
            <a:gdLst>
              <a:gd name="connsiteX0" fmla="*/ 2868959 w 2868959"/>
              <a:gd name="connsiteY0" fmla="*/ 2901821 h 2901821"/>
              <a:gd name="connsiteX1" fmla="*/ 405677 w 2868959"/>
              <a:gd name="connsiteY1" fmla="*/ 2341984 h 2901821"/>
              <a:gd name="connsiteX2" fmla="*/ 4461 w 2868959"/>
              <a:gd name="connsiteY2" fmla="*/ 0 h 2901821"/>
              <a:gd name="connsiteX3" fmla="*/ 4461 w 2868959"/>
              <a:gd name="connsiteY3" fmla="*/ 0 h 29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959" h="2901821">
                <a:moveTo>
                  <a:pt x="2868959" y="2901821"/>
                </a:moveTo>
                <a:cubicBezTo>
                  <a:pt x="1876026" y="2863721"/>
                  <a:pt x="883093" y="2825621"/>
                  <a:pt x="405677" y="2341984"/>
                </a:cubicBezTo>
                <a:cubicBezTo>
                  <a:pt x="-71739" y="1858347"/>
                  <a:pt x="4461" y="0"/>
                  <a:pt x="4461" y="0"/>
                </a:cubicBezTo>
                <a:lnTo>
                  <a:pt x="4461" y="0"/>
                </a:lnTo>
              </a:path>
            </a:pathLst>
          </a:custGeom>
          <a:noFill/>
          <a:ln w="28575">
            <a:solidFill>
              <a:schemeClr val="accent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9673FC-98A1-406B-9EEC-FD0AAEF360FB}"/>
              </a:ext>
            </a:extLst>
          </p:cNvPr>
          <p:cNvSpPr txBox="1"/>
          <p:nvPr/>
        </p:nvSpPr>
        <p:spPr>
          <a:xfrm>
            <a:off x="9840765" y="4775982"/>
            <a:ext cx="261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EE2F0B-3DDB-4621-8026-38D510785EF9}"/>
              </a:ext>
            </a:extLst>
          </p:cNvPr>
          <p:cNvSpPr/>
          <p:nvPr/>
        </p:nvSpPr>
        <p:spPr>
          <a:xfrm>
            <a:off x="2971405" y="6080512"/>
            <a:ext cx="5433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it pulls in (shrinks) toward the “center” of the hyperbola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B49EB9-EE79-4D92-921E-5BB4F763B2D0}"/>
                  </a:ext>
                </a:extLst>
              </p:cNvPr>
              <p:cNvSpPr/>
              <p:nvPr/>
            </p:nvSpPr>
            <p:spPr>
              <a:xfrm>
                <a:off x="1740348" y="2629172"/>
                <a:ext cx="586497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B49EB9-EE79-4D92-921E-5BB4F763B2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348" y="2629172"/>
                <a:ext cx="586497" cy="375552"/>
              </a:xfrm>
              <a:prstGeom prst="rect">
                <a:avLst/>
              </a:prstGeom>
              <a:blipFill>
                <a:blip r:embed="rId5"/>
                <a:stretch>
                  <a:fillRect r="-47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E6F603-343F-4A81-8672-3D46A610A8F2}"/>
                  </a:ext>
                </a:extLst>
              </p:cNvPr>
              <p:cNvSpPr txBox="1"/>
              <p:nvPr/>
            </p:nvSpPr>
            <p:spPr>
              <a:xfrm>
                <a:off x="8554890" y="232903"/>
                <a:ext cx="3526155" cy="347329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Clarifying note:</a:t>
                </a:r>
              </a:p>
              <a:p>
                <a:r>
                  <a:rPr lang="en-US" dirty="0"/>
                  <a:t>Rewriting the inverse variation function showing the exponent may lead some of us to think it is now a direct variation function.  That is NOT true! </a:t>
                </a:r>
              </a:p>
              <a:p>
                <a:r>
                  <a:rPr lang="en-US" b="1" dirty="0"/>
                  <a:t>Remember</a:t>
                </a:r>
                <a:r>
                  <a:rPr lang="en-US" dirty="0"/>
                  <a:t>: a negative exponent really means the variable flips to the “other side” of the fraction so here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still in the denominator.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E6F603-343F-4A81-8672-3D46A610A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890" y="232903"/>
                <a:ext cx="3526155" cy="3473291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BBFFB4-3F7F-4AB0-B316-5FD11488DDAC}"/>
              </a:ext>
            </a:extLst>
          </p:cNvPr>
          <p:cNvCxnSpPr/>
          <p:nvPr/>
        </p:nvCxnSpPr>
        <p:spPr>
          <a:xfrm flipH="1">
            <a:off x="2720340" y="994410"/>
            <a:ext cx="6012180" cy="1765729"/>
          </a:xfrm>
          <a:prstGeom prst="straightConnector1">
            <a:avLst/>
          </a:prstGeom>
          <a:ln w="3175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8790F4B2-3DE3-4E1F-83F8-BAF333761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753" y="2628900"/>
            <a:ext cx="5476867" cy="43351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/>
              <p:nvPr/>
            </p:nvSpPr>
            <p:spPr>
              <a:xfrm>
                <a:off x="306705" y="445770"/>
                <a:ext cx="11578590" cy="6176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Translations of simple rational functions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We’ve seen what scaling looks like for simple rational functions…</a:t>
                </a:r>
              </a:p>
              <a:p>
                <a:r>
                  <a:rPr lang="en-US" dirty="0"/>
                  <a:t>…let’s see what </a:t>
                </a:r>
                <a:r>
                  <a:rPr lang="en-US" b="1" i="1" dirty="0"/>
                  <a:t>translations</a:t>
                </a:r>
                <a:r>
                  <a:rPr lang="en-US" dirty="0"/>
                  <a:t> (horizontal and vertical shifts) look like.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b="1" i="1" dirty="0"/>
                  <a:t>One quick but important note…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When we translate the function, what do you think happens to the asymptotes?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b="0" dirty="0"/>
                  <a:t>They translate/shift with the function!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Now it will be necessary to identify and plot the asymptotes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b="1" dirty="0"/>
                  <a:t>Translated rational functions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Generic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the horizontal shift (subtracting moves right, adding moves left)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vertical shift (adding moves up, subtracting moves down)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Horizontal asymptote: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b="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Vertical asymptote: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Shifts the “center” of the hyperbola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" y="445770"/>
                <a:ext cx="11578590" cy="6176050"/>
              </a:xfrm>
              <a:prstGeom prst="rect">
                <a:avLst/>
              </a:prstGeom>
              <a:blipFill>
                <a:blip r:embed="rId3"/>
                <a:stretch>
                  <a:fillRect l="-526" t="-494" b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9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/>
              <p:nvPr/>
            </p:nvSpPr>
            <p:spPr>
              <a:xfrm>
                <a:off x="306705" y="445770"/>
                <a:ext cx="11578590" cy="5308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Update – how to graph rational functions 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Draw the asymptotes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translated:</a:t>
                </a:r>
                <a:endParaRPr lang="en-US" b="0" dirty="0"/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not translated: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Plot points to the left and to the right of the vertical asymptote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Pick numbers that are easy to calculate and to plot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negative, the graph will be reflected around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axis</a:t>
                </a:r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Connect the dots</a:t>
                </a:r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Draw the branches so they approach but do not touch the asymptotes</a:t>
                </a:r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A39998-1004-4D38-9512-8A99ABBF9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" y="445770"/>
                <a:ext cx="11578590" cy="5308505"/>
              </a:xfrm>
              <a:prstGeom prst="rect">
                <a:avLst/>
              </a:prstGeom>
              <a:blipFill>
                <a:blip r:embed="rId2"/>
                <a:stretch>
                  <a:fillRect l="-526" t="-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F36FC49-98C2-499D-94BF-026EC2AC8648}"/>
                  </a:ext>
                </a:extLst>
              </p:cNvPr>
              <p:cNvSpPr/>
              <p:nvPr/>
            </p:nvSpPr>
            <p:spPr>
              <a:xfrm>
                <a:off x="2342782" y="1495544"/>
                <a:ext cx="2728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vertical asymptote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F36FC49-98C2-499D-94BF-026EC2AC86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82" y="1495544"/>
                <a:ext cx="2728696" cy="369332"/>
              </a:xfrm>
              <a:prstGeom prst="rect">
                <a:avLst/>
              </a:prstGeom>
              <a:blipFill>
                <a:blip r:embed="rId3"/>
                <a:stretch>
                  <a:fillRect l="-17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B59608C-D050-4B87-9A5F-C155BE7C11F9}"/>
                  </a:ext>
                </a:extLst>
              </p:cNvPr>
              <p:cNvSpPr/>
              <p:nvPr/>
            </p:nvSpPr>
            <p:spPr>
              <a:xfrm>
                <a:off x="4857613" y="1495544"/>
                <a:ext cx="3506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, and horizontal asymptote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B59608C-D050-4B87-9A5F-C155BE7C11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13" y="1495544"/>
                <a:ext cx="3506473" cy="369332"/>
              </a:xfrm>
              <a:prstGeom prst="rect">
                <a:avLst/>
              </a:prstGeom>
              <a:blipFill>
                <a:blip r:embed="rId4"/>
                <a:stretch>
                  <a:fillRect l="-156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39D1E8-95EE-41F0-82C6-962441217E67}"/>
                  </a:ext>
                </a:extLst>
              </p:cNvPr>
              <p:cNvSpPr/>
              <p:nvPr/>
            </p:nvSpPr>
            <p:spPr>
              <a:xfrm>
                <a:off x="2712526" y="2044184"/>
                <a:ext cx="3394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axes are the asymptotes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39D1E8-95EE-41F0-82C6-962441217E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526" y="2044184"/>
                <a:ext cx="3394904" cy="369332"/>
              </a:xfrm>
              <a:prstGeom prst="rect">
                <a:avLst/>
              </a:prstGeom>
              <a:blipFill>
                <a:blip r:embed="rId5"/>
                <a:stretch>
                  <a:fillRect l="-1616" t="-8197" r="-89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8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891" y="1773396"/>
            <a:ext cx="2418225" cy="22175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58479" y="51708"/>
                <a:ext cx="6257172" cy="601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Graph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1. State the domain and range.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479" y="51708"/>
                <a:ext cx="6257172" cy="601383"/>
              </a:xfrm>
              <a:prstGeom prst="rect">
                <a:avLst/>
              </a:prstGeom>
              <a:blipFill>
                <a:blip r:embed="rId3"/>
                <a:stretch>
                  <a:fillRect l="-1072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58479" y="1506542"/>
                <a:ext cx="58839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14400" indent="-91440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1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Draw the asymptotes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 and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479" y="1506542"/>
                <a:ext cx="5883968" cy="400110"/>
              </a:xfrm>
              <a:prstGeom prst="rect">
                <a:avLst/>
              </a:prstGeom>
              <a:blipFill>
                <a:blip r:embed="rId4"/>
                <a:stretch>
                  <a:fillRect l="-114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58479" y="2103835"/>
                <a:ext cx="597203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0" indent="-82296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Step 2 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Plot points to the left of the vertical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asymptote, such as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3, 3),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4, 1),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and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6, 0). Plot points to the right of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the vertical asymptote, such as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1,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5),</a:t>
                </a:r>
                <a:br>
                  <a:rPr lang="en-US" sz="2000" dirty="0">
                    <a:latin typeface="Arial" pitchFamily="34" charset="0"/>
                    <a:cs typeface="Arial" pitchFamily="34" charset="0"/>
                  </a:rPr>
                </a:b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(0,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3), and (2,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2).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479" y="2103835"/>
                <a:ext cx="5972036" cy="1631216"/>
              </a:xfrm>
              <a:prstGeom prst="rect">
                <a:avLst/>
              </a:prstGeom>
              <a:blipFill>
                <a:blip r:embed="rId5"/>
                <a:stretch>
                  <a:fillRect l="-1124" t="-1493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58479" y="3809741"/>
            <a:ext cx="5883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0" indent="-822960"/>
            <a:r>
              <a:rPr lang="en-US" sz="2000" b="1" dirty="0">
                <a:latin typeface="Arial" pitchFamily="34" charset="0"/>
                <a:cs typeface="Arial" pitchFamily="34" charset="0"/>
              </a:rPr>
              <a:t>Step 3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Draw the two branches of the hyperbola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so that they pass through the plotted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points and approach the asymptotes.</a:t>
            </a:r>
          </a:p>
        </p:txBody>
      </p:sp>
      <p:sp>
        <p:nvSpPr>
          <p:cNvPr id="21" name="Isosceles Triangle 20"/>
          <p:cNvSpPr/>
          <p:nvPr/>
        </p:nvSpPr>
        <p:spPr>
          <a:xfrm rot="5400000">
            <a:off x="3366545" y="4951944"/>
            <a:ext cx="36576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3338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722090" y="4879205"/>
                <a:ext cx="71027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domain is all real numbers except −2 and the range is all real numbers except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090" y="4879205"/>
                <a:ext cx="7102758" cy="707886"/>
              </a:xfrm>
              <a:prstGeom prst="rect">
                <a:avLst/>
              </a:prstGeom>
              <a:blipFill>
                <a:blip r:embed="rId6"/>
                <a:stretch>
                  <a:fillRect l="-944" t="-3419" r="-1030" b="-1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158242" y="1930157"/>
            <a:ext cx="3186434" cy="3523608"/>
            <a:chOff x="158242" y="2461094"/>
            <a:chExt cx="3186434" cy="3523608"/>
          </a:xfrm>
        </p:grpSpPr>
        <p:pic>
          <p:nvPicPr>
            <p:cNvPr id="2051" name="Picture 3" descr="\\10.66.3.82\art\ART_WORK_IN_PROCESS\46_Larson Text\Larson Powerpoint project\1_Source Files\Batch 4\Algebra_2\Algebra_2\PNGs\Arrow\hsnb_alg2_pe_0101_img-2.pn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706"/>
            <a:stretch/>
          </p:blipFill>
          <p:spPr bwMode="auto">
            <a:xfrm>
              <a:off x="158242" y="3072922"/>
              <a:ext cx="3186434" cy="2911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\\10.66.3.82\art\ART_WORK_IN_PROCESS\46_Larson Text\Larson Powerpoint project\1_Source Files\Batch 4\Algebra_2\Algebra_2\PNGs\Arrow\hsnb_alg2_pe_0101_img-2.pn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28694" b="74481"/>
            <a:stretch/>
          </p:blipFill>
          <p:spPr bwMode="auto">
            <a:xfrm>
              <a:off x="190327" y="2461094"/>
              <a:ext cx="2312241" cy="602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/>
                <p:nvPr/>
              </p:nvSpPr>
              <p:spPr>
                <a:xfrm>
                  <a:off x="381865" y="3072922"/>
                  <a:ext cx="2887179" cy="24624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Let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dirty="0" smtClean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>
                              <a:latin typeface="Arial" pitchFamily="34" charset="0"/>
                              <a:cs typeface="Arial" pitchFamily="34" charset="0"/>
                            </a:rPr>
                            <m:t>x</m:t>
                          </m:r>
                        </m:den>
                      </m:f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. Notice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that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g 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is of the form</a:t>
                  </a:r>
                </a:p>
                <a:p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g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h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+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k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, where</a:t>
                  </a:r>
                </a:p>
                <a:p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h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2 and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k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1.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So, the graph of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g 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is a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translation 2 units left and 1 unit down of the graph of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f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.</a:t>
                  </a:r>
                </a:p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Also note the reflection over the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-axis since </a:t>
                  </a:r>
                  <a:r>
                    <a:rPr lang="en-US" sz="1600" i="1" dirty="0">
                      <a:latin typeface="Arial" pitchFamily="34" charset="0"/>
                      <a:cs typeface="Arial" pitchFamily="34" charset="0"/>
                    </a:rPr>
                    <a:t>a</a:t>
                  </a:r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 = -4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865" y="3072922"/>
                  <a:ext cx="2887179" cy="2462469"/>
                </a:xfrm>
                <a:prstGeom prst="rect">
                  <a:avLst/>
                </a:prstGeom>
                <a:blipFill>
                  <a:blip r:embed="rId8"/>
                  <a:stretch>
                    <a:fillRect l="-1268" b="-22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258479" y="888046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0454225" y="3123972"/>
            <a:ext cx="1041103" cy="856133"/>
          </a:xfrm>
          <a:custGeom>
            <a:avLst/>
            <a:gdLst>
              <a:gd name="connsiteX0" fmla="*/ 2164702 w 2164702"/>
              <a:gd name="connsiteY0" fmla="*/ 0 h 1772817"/>
              <a:gd name="connsiteX1" fmla="*/ 671804 w 2164702"/>
              <a:gd name="connsiteY1" fmla="*/ 438539 h 1772817"/>
              <a:gd name="connsiteX2" fmla="*/ 0 w 2164702"/>
              <a:gd name="connsiteY2" fmla="*/ 1772817 h 177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4702" h="1772817">
                <a:moveTo>
                  <a:pt x="2164702" y="0"/>
                </a:moveTo>
                <a:cubicBezTo>
                  <a:pt x="1598645" y="71535"/>
                  <a:pt x="1032588" y="143070"/>
                  <a:pt x="671804" y="438539"/>
                </a:cubicBezTo>
                <a:cubicBezTo>
                  <a:pt x="311020" y="734009"/>
                  <a:pt x="155510" y="1253413"/>
                  <a:pt x="0" y="1772817"/>
                </a:cubicBezTo>
              </a:path>
            </a:pathLst>
          </a:custGeom>
          <a:noFill/>
          <a:ln w="2222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9321239" y="1909374"/>
            <a:ext cx="827923" cy="319694"/>
            <a:chOff x="9321239" y="1909374"/>
            <a:chExt cx="827923" cy="319694"/>
          </a:xfrm>
        </p:grpSpPr>
        <p:sp>
          <p:nvSpPr>
            <p:cNvPr id="28" name="Oval 27"/>
            <p:cNvSpPr/>
            <p:nvPr/>
          </p:nvSpPr>
          <p:spPr>
            <a:xfrm>
              <a:off x="10057722" y="2137628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9321239" y="1909374"/>
                  <a:ext cx="75224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3, 3)</a:t>
                  </a: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239" y="1909374"/>
                  <a:ext cx="752249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39" t="-3922" b="-196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9215313" y="2254999"/>
            <a:ext cx="758405" cy="367248"/>
            <a:chOff x="9215313" y="2254999"/>
            <a:chExt cx="758405" cy="367248"/>
          </a:xfrm>
        </p:grpSpPr>
        <p:sp>
          <p:nvSpPr>
            <p:cNvPr id="27" name="Oval 26"/>
            <p:cNvSpPr/>
            <p:nvPr/>
          </p:nvSpPr>
          <p:spPr>
            <a:xfrm>
              <a:off x="9853647" y="2530807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15313" y="2254999"/>
              <a:ext cx="7584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7CC5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400" dirty="0">
                  <a:solidFill>
                    <a:srgbClr val="007CC5"/>
                  </a:solidFill>
                  <a:latin typeface="Cambria Math"/>
                  <a:cs typeface="Arial" pitchFamily="34" charset="0"/>
                </a:rPr>
                <a:t>−</a:t>
              </a:r>
              <a:r>
                <a:rPr lang="en-US" sz="1400" dirty="0">
                  <a:solidFill>
                    <a:srgbClr val="007CC5"/>
                  </a:solidFill>
                  <a:latin typeface="Arial" pitchFamily="34" charset="0"/>
                  <a:cs typeface="Arial" pitchFamily="34" charset="0"/>
                </a:rPr>
                <a:t>4, 1)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0915266" y="3134805"/>
            <a:ext cx="748071" cy="351083"/>
            <a:chOff x="10915266" y="3134805"/>
            <a:chExt cx="748071" cy="351083"/>
          </a:xfrm>
        </p:grpSpPr>
        <p:sp>
          <p:nvSpPr>
            <p:cNvPr id="24" name="Oval 23"/>
            <p:cNvSpPr/>
            <p:nvPr/>
          </p:nvSpPr>
          <p:spPr>
            <a:xfrm>
              <a:off x="11075294" y="3134805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0915266" y="3178111"/>
                  <a:ext cx="7480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(2, 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2)</a:t>
                  </a: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15266" y="3178111"/>
                  <a:ext cx="748071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459" t="-1961" r="-820" b="-196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" name="Straight Connector 2"/>
          <p:cNvCxnSpPr/>
          <p:nvPr/>
        </p:nvCxnSpPr>
        <p:spPr>
          <a:xfrm flipH="1">
            <a:off x="10311003" y="1796378"/>
            <a:ext cx="0" cy="2194560"/>
          </a:xfrm>
          <a:prstGeom prst="line">
            <a:avLst/>
          </a:prstGeom>
          <a:ln w="19050">
            <a:solidFill>
              <a:srgbClr val="ED1C2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9077060" y="2982059"/>
            <a:ext cx="2418225" cy="0"/>
          </a:xfrm>
          <a:prstGeom prst="line">
            <a:avLst/>
          </a:prstGeom>
          <a:ln w="19050">
            <a:solidFill>
              <a:srgbClr val="ED1C2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 rot="10800000">
            <a:off x="9101891" y="1796376"/>
            <a:ext cx="1121043" cy="1050387"/>
          </a:xfrm>
          <a:custGeom>
            <a:avLst/>
            <a:gdLst>
              <a:gd name="connsiteX0" fmla="*/ 2164702 w 2164702"/>
              <a:gd name="connsiteY0" fmla="*/ 0 h 1772817"/>
              <a:gd name="connsiteX1" fmla="*/ 671804 w 2164702"/>
              <a:gd name="connsiteY1" fmla="*/ 438539 h 1772817"/>
              <a:gd name="connsiteX2" fmla="*/ 0 w 2164702"/>
              <a:gd name="connsiteY2" fmla="*/ 1772817 h 177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4702" h="1772817">
                <a:moveTo>
                  <a:pt x="2164702" y="0"/>
                </a:moveTo>
                <a:cubicBezTo>
                  <a:pt x="1598645" y="71535"/>
                  <a:pt x="1032588" y="143070"/>
                  <a:pt x="671804" y="438539"/>
                </a:cubicBezTo>
                <a:cubicBezTo>
                  <a:pt x="311020" y="734009"/>
                  <a:pt x="155510" y="1253413"/>
                  <a:pt x="0" y="1772817"/>
                </a:cubicBezTo>
              </a:path>
            </a:pathLst>
          </a:custGeom>
          <a:noFill/>
          <a:ln w="22225">
            <a:solidFill>
              <a:srgbClr val="007DC6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9539867" y="3348164"/>
            <a:ext cx="1032274" cy="478327"/>
            <a:chOff x="9539867" y="3348164"/>
            <a:chExt cx="1032274" cy="478327"/>
          </a:xfrm>
        </p:grpSpPr>
        <p:sp>
          <p:nvSpPr>
            <p:cNvPr id="25" name="Oval 24"/>
            <p:cNvSpPr/>
            <p:nvPr/>
          </p:nvSpPr>
          <p:spPr>
            <a:xfrm>
              <a:off x="10480701" y="3735051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9539867" y="3348164"/>
                  <a:ext cx="818940" cy="3199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1,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5)</a:t>
                  </a: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39867" y="3348164"/>
                  <a:ext cx="818940" cy="31995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239" t="-3774" r="-2239" b="-150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0256811" y="3582062"/>
              <a:ext cx="223890" cy="15775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0667655" y="3348164"/>
            <a:ext cx="771640" cy="469520"/>
            <a:chOff x="10667655" y="3348164"/>
            <a:chExt cx="771640" cy="469520"/>
          </a:xfrm>
        </p:grpSpPr>
        <p:sp>
          <p:nvSpPr>
            <p:cNvPr id="26" name="Oval 25"/>
            <p:cNvSpPr/>
            <p:nvPr/>
          </p:nvSpPr>
          <p:spPr>
            <a:xfrm>
              <a:off x="10667655" y="3348164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670682" y="3509907"/>
                  <a:ext cx="76861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(0, 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3)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0682" y="3509907"/>
                  <a:ext cx="768613" cy="30777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362" t="-4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/>
            <p:cNvCxnSpPr/>
            <p:nvPr/>
          </p:nvCxnSpPr>
          <p:spPr>
            <a:xfrm>
              <a:off x="10759095" y="3439604"/>
              <a:ext cx="271063" cy="10068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371494" y="2737874"/>
            <a:ext cx="891706" cy="538585"/>
            <a:chOff x="9371494" y="2737874"/>
            <a:chExt cx="891706" cy="538585"/>
          </a:xfrm>
        </p:grpSpPr>
        <p:sp>
          <p:nvSpPr>
            <p:cNvPr id="19" name="Oval 18"/>
            <p:cNvSpPr/>
            <p:nvPr/>
          </p:nvSpPr>
          <p:spPr>
            <a:xfrm>
              <a:off x="9455273" y="2737874"/>
              <a:ext cx="91440" cy="91440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9371494" y="2968682"/>
                  <a:ext cx="89170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1400" i="1" dirty="0">
                          <a:solidFill>
                            <a:srgbClr val="007CC5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1400" dirty="0">
                      <a:solidFill>
                        <a:srgbClr val="007CC5"/>
                      </a:solidFill>
                      <a:latin typeface="Arial" pitchFamily="34" charset="0"/>
                      <a:cs typeface="Arial" pitchFamily="34" charset="0"/>
                    </a:rPr>
                    <a:t>6, 0)</a:t>
                  </a: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1494" y="2968682"/>
                  <a:ext cx="891706" cy="30777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041" t="-4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/>
            <p:cNvCxnSpPr>
              <a:endCxn id="34" idx="0"/>
            </p:cNvCxnSpPr>
            <p:nvPr/>
          </p:nvCxnSpPr>
          <p:spPr>
            <a:xfrm>
              <a:off x="9594516" y="2846763"/>
              <a:ext cx="222831" cy="12191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5615873" y="2791691"/>
            <a:ext cx="3055600" cy="324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85582" y="3119118"/>
            <a:ext cx="4572572" cy="2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79273" y="3413788"/>
            <a:ext cx="4558617" cy="299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1" grpId="0" animBg="1"/>
      <p:bldP spid="22" grpId="0"/>
      <p:bldP spid="18" grpId="0"/>
      <p:bldP spid="13" grpId="0" animBg="1"/>
      <p:bldP spid="36" grpId="0" animBg="1"/>
      <p:bldP spid="51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1064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250</cp:revision>
  <dcterms:created xsi:type="dcterms:W3CDTF">2018-01-02T19:57:38Z</dcterms:created>
  <dcterms:modified xsi:type="dcterms:W3CDTF">2020-04-23T19:49:20Z</dcterms:modified>
</cp:coreProperties>
</file>